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1" r:id="rId4"/>
    <p:sldId id="272" r:id="rId5"/>
    <p:sldId id="276" r:id="rId6"/>
    <p:sldId id="277" r:id="rId7"/>
    <p:sldId id="278" r:id="rId8"/>
    <p:sldId id="281" r:id="rId9"/>
    <p:sldId id="282" r:id="rId10"/>
    <p:sldId id="284" r:id="rId11"/>
    <p:sldId id="283" r:id="rId12"/>
    <p:sldId id="285" r:id="rId13"/>
    <p:sldId id="286" r:id="rId14"/>
    <p:sldId id="287" r:id="rId15"/>
    <p:sldId id="288" r:id="rId16"/>
    <p:sldId id="289" r:id="rId17"/>
    <p:sldId id="290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274" autoAdjust="0"/>
  </p:normalViewPr>
  <p:slideViewPr>
    <p:cSldViewPr>
      <p:cViewPr varScale="1">
        <p:scale>
          <a:sx n="81" d="100"/>
          <a:sy n="81" d="100"/>
        </p:scale>
        <p:origin x="120" y="79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1,021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Yes, a significant amount</c:v>
                </c:pt>
                <c:pt idx="1">
                  <c:v>Yes, some</c:v>
                </c:pt>
                <c:pt idx="2">
                  <c:v>Occasionally, as needed</c:v>
                </c:pt>
                <c:pt idx="3">
                  <c:v>Never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0.19</c:v>
                </c:pt>
                <c:pt idx="1">
                  <c:v>0.31</c:v>
                </c:pt>
                <c:pt idx="2">
                  <c:v>0.37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671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Highly Valued</c:v>
                </c:pt>
                <c:pt idx="1">
                  <c:v>Valued</c:v>
                </c:pt>
                <c:pt idx="2">
                  <c:v>Neither Valued nor Discouraged</c:v>
                </c:pt>
                <c:pt idx="3">
                  <c:v>Somewhat Discouraged</c:v>
                </c:pt>
                <c:pt idx="4">
                  <c:v>Actively Discouraged</c:v>
                </c:pt>
                <c:pt idx="5">
                  <c:v>I Don't Know/Unknown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0.35</c:v>
                </c:pt>
                <c:pt idx="1">
                  <c:v>0.42</c:v>
                </c:pt>
                <c:pt idx="2">
                  <c:v>0.18</c:v>
                </c:pt>
                <c:pt idx="3">
                  <c:v>0.01</c:v>
                </c:pt>
                <c:pt idx="4">
                  <c:v>0.01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667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58C-46F3-B71F-ADAA9EC6154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8C-46F3-B71F-ADAA9EC6154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58C-46F3-B71F-ADAA9EC6154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8C-46F3-B71F-ADAA9EC615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Central Research Office/Services/Support</c:v>
                </c:pt>
                <c:pt idx="1">
                  <c:v>Research Integrity, Audit, and Compliance</c:v>
                </c:pt>
                <c:pt idx="2">
                  <c:v>Clinical Activities</c:v>
                </c:pt>
                <c:pt idx="3">
                  <c:v>College, Dep't, or Unit Research Admin</c:v>
                </c:pt>
                <c:pt idx="4">
                  <c:v>Faculty</c:v>
                </c:pt>
                <c:pt idx="5">
                  <c:v>Center or Institute</c:v>
                </c:pt>
                <c:pt idx="6">
                  <c:v>International Office</c:v>
                </c:pt>
                <c:pt idx="7">
                  <c:v>Legal/General Counsel</c:v>
                </c:pt>
                <c:pt idx="8">
                  <c:v>Licensing, Patents, and Tech Transfer</c:v>
                </c:pt>
                <c:pt idx="9">
                  <c:v>Human Resources</c:v>
                </c:pt>
                <c:pt idx="10">
                  <c:v>Business and Finance</c:v>
                </c:pt>
                <c:pt idx="11">
                  <c:v>Office of the Conroller</c:v>
                </c:pt>
                <c:pt idx="12">
                  <c:v>Travel</c:v>
                </c:pt>
                <c:pt idx="13">
                  <c:v>Other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0.52</c:v>
                </c:pt>
                <c:pt idx="1">
                  <c:v>0.06</c:v>
                </c:pt>
                <c:pt idx="2">
                  <c:v>0.01</c:v>
                </c:pt>
                <c:pt idx="3">
                  <c:v>0.26</c:v>
                </c:pt>
                <c:pt idx="4">
                  <c:v>0.01</c:v>
                </c:pt>
                <c:pt idx="5">
                  <c:v>0.06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 formatCode="General">
                  <c:v>0</c:v>
                </c:pt>
                <c:pt idx="1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667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Research Institute</c:v>
                </c:pt>
                <c:pt idx="1">
                  <c:v>Research Hospital</c:v>
                </c:pt>
                <c:pt idx="2">
                  <c:v>Public, Higher Education</c:v>
                </c:pt>
                <c:pt idx="3">
                  <c:v>Private, Higher Education</c:v>
                </c:pt>
                <c:pt idx="4">
                  <c:v>Funding Agency</c:v>
                </c:pt>
                <c:pt idx="5">
                  <c:v>Private Foundation\</c:v>
                </c:pt>
                <c:pt idx="6">
                  <c:v>Industry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</c:v>
                </c:pt>
                <c:pt idx="1">
                  <c:v>0.08</c:v>
                </c:pt>
                <c:pt idx="2">
                  <c:v>0.55000000000000004</c:v>
                </c:pt>
                <c:pt idx="3">
                  <c:v>0.19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667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Education</c:v>
                </c:pt>
                <c:pt idx="1">
                  <c:v>Research/Medical</c:v>
                </c:pt>
                <c:pt idx="2">
                  <c:v>Research/Non-Medical</c:v>
                </c:pt>
                <c:pt idx="3">
                  <c:v>Development/Capacity-Building</c:v>
                </c:pt>
                <c:pt idx="4">
                  <c:v>Commercial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0.59</c:v>
                </c:pt>
                <c:pt idx="1">
                  <c:v>0.23</c:v>
                </c:pt>
                <c:pt idx="2">
                  <c:v>7.0000000000000007E-2</c:v>
                </c:pt>
                <c:pt idx="3">
                  <c:v>0.01</c:v>
                </c:pt>
                <c:pt idx="4">
                  <c:v>0.01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50623359580056E-2"/>
          <c:y val="5.0087719298245618E-2"/>
          <c:w val="0.93352854330708657"/>
          <c:h val="0.80480291937192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663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</c:v>
                </c:pt>
                <c:pt idx="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856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I'm not sure</c:v>
                </c:pt>
                <c:pt idx="2">
                  <c:v>No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0.32</c:v>
                </c:pt>
                <c:pt idx="1">
                  <c:v>0.2</c:v>
                </c:pt>
                <c:pt idx="2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50623359580056E-2"/>
          <c:y val="5.0087719298245618E-2"/>
          <c:w val="0.93352854330708657"/>
          <c:h val="0.80480291937192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261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69373359580049E-2"/>
          <c:y val="3.5467836257309947E-2"/>
          <c:w val="0.93352854330708657"/>
          <c:h val="0.8811695906432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713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I'm not sure</c:v>
                </c:pt>
                <c:pt idx="2">
                  <c:v>No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0.32</c:v>
                </c:pt>
                <c:pt idx="1">
                  <c:v>0.28999999999999998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713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Pre-Award Activities</c:v>
                </c:pt>
                <c:pt idx="1">
                  <c:v>Regulations</c:v>
                </c:pt>
                <c:pt idx="2">
                  <c:v>Researcher Mobility</c:v>
                </c:pt>
                <c:pt idx="3">
                  <c:v>Human Resources/Employment</c:v>
                </c:pt>
                <c:pt idx="4">
                  <c:v>Purchasing and Payments</c:v>
                </c:pt>
                <c:pt idx="5">
                  <c:v>Risk Mitigation</c:v>
                </c:pt>
                <c:pt idx="6">
                  <c:v>Third-Party Contracts</c:v>
                </c:pt>
                <c:pt idx="7">
                  <c:v>Award Management and Reporting</c:v>
                </c:pt>
                <c:pt idx="8">
                  <c:v>Cultural Awareness</c:v>
                </c:pt>
                <c:pt idx="9">
                  <c:v>Other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0.73</c:v>
                </c:pt>
                <c:pt idx="1">
                  <c:v>0.86</c:v>
                </c:pt>
                <c:pt idx="2">
                  <c:v>0.44</c:v>
                </c:pt>
                <c:pt idx="3">
                  <c:v>0.43</c:v>
                </c:pt>
                <c:pt idx="4">
                  <c:v>0.52</c:v>
                </c:pt>
                <c:pt idx="5">
                  <c:v>0.56999999999999995</c:v>
                </c:pt>
                <c:pt idx="6">
                  <c:v>0.64</c:v>
                </c:pt>
                <c:pt idx="7">
                  <c:v>0.67</c:v>
                </c:pt>
                <c:pt idx="8">
                  <c:v>0.48</c:v>
                </c:pt>
                <c:pt idx="9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713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37B-42C6-AB94-BDE63812068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7B-42C6-AB94-BDE63812068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37B-42C6-AB94-BDE63812068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7B-42C6-AB94-BDE63812068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37B-42C6-AB94-BDE63812068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7B-42C6-AB94-BDE638120682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37B-42C6-AB94-BDE638120682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37B-42C6-AB94-BDE638120682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437B-42C6-AB94-BDE63812068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37B-42C6-AB94-BDE638120682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437B-42C6-AB94-BDE638120682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37B-42C6-AB94-BDE638120682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437B-42C6-AB94-BDE6381206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Project Set-Up/Initiation</c:v>
                </c:pt>
                <c:pt idx="1">
                  <c:v>Award Management</c:v>
                </c:pt>
                <c:pt idx="2">
                  <c:v>Award Close-Out</c:v>
                </c:pt>
                <c:pt idx="3">
                  <c:v>Managing Sub-Recipients</c:v>
                </c:pt>
                <c:pt idx="4">
                  <c:v>Fiscal and Business Issues</c:v>
                </c:pt>
                <c:pt idx="5">
                  <c:v>Human Resources</c:v>
                </c:pt>
                <c:pt idx="6">
                  <c:v>Recruiting and/or Managing Human Aubjects</c:v>
                </c:pt>
                <c:pt idx="7">
                  <c:v>Managing/Moving Animal Subjects</c:v>
                </c:pt>
                <c:pt idx="8">
                  <c:v>International Partnership and Development</c:v>
                </c:pt>
                <c:pt idx="9">
                  <c:v>Navingating Across Cultures and Norms</c:v>
                </c:pt>
                <c:pt idx="10">
                  <c:v>Hosting International Visitors/Scholars</c:v>
                </c:pt>
                <c:pt idx="11">
                  <c:v>Managing Travel Risk and Safety</c:v>
                </c:pt>
                <c:pt idx="12">
                  <c:v>Industry and Corporate Relations</c:v>
                </c:pt>
                <c:pt idx="13">
                  <c:v>Relgulations</c:v>
                </c:pt>
                <c:pt idx="14">
                  <c:v>Intellectual Property, Licensing and Tech Transfer</c:v>
                </c:pt>
                <c:pt idx="15">
                  <c:v>Clinical Activities</c:v>
                </c:pt>
                <c:pt idx="16">
                  <c:v>Identifying External Funding/Awards</c:v>
                </c:pt>
                <c:pt idx="17">
                  <c:v>Audit and Compliance</c:v>
                </c:pt>
                <c:pt idx="18">
                  <c:v>Purchasing and Maintaining Equipment</c:v>
                </c:pt>
                <c:pt idx="19">
                  <c:v>Knowledge of Research Capacities in Partner Countries</c:v>
                </c:pt>
                <c:pt idx="20">
                  <c:v>Assessubg the Value or Return on Investment</c:v>
                </c:pt>
                <c:pt idx="21">
                  <c:v>Incentivizing, Reconizing and Rewarding</c:v>
                </c:pt>
                <c:pt idx="22">
                  <c:v>Other</c:v>
                </c:pt>
              </c:strCache>
            </c:strRef>
          </c:cat>
          <c:val>
            <c:numRef>
              <c:f>Sheet1!$B$2:$B$24</c:f>
              <c:numCache>
                <c:formatCode>0%</c:formatCode>
                <c:ptCount val="23"/>
                <c:pt idx="0">
                  <c:v>0.39</c:v>
                </c:pt>
                <c:pt idx="1">
                  <c:v>0.42</c:v>
                </c:pt>
                <c:pt idx="2">
                  <c:v>0.15</c:v>
                </c:pt>
                <c:pt idx="3">
                  <c:v>0.53</c:v>
                </c:pt>
                <c:pt idx="4">
                  <c:v>0.34</c:v>
                </c:pt>
                <c:pt idx="5">
                  <c:v>0.27</c:v>
                </c:pt>
                <c:pt idx="6">
                  <c:v>0.18</c:v>
                </c:pt>
                <c:pt idx="7">
                  <c:v>0.08</c:v>
                </c:pt>
                <c:pt idx="8">
                  <c:v>0.38</c:v>
                </c:pt>
                <c:pt idx="9">
                  <c:v>0.27</c:v>
                </c:pt>
                <c:pt idx="10">
                  <c:v>0.11</c:v>
                </c:pt>
                <c:pt idx="11">
                  <c:v>0.23</c:v>
                </c:pt>
                <c:pt idx="12">
                  <c:v>0.15</c:v>
                </c:pt>
                <c:pt idx="13">
                  <c:v>0.62</c:v>
                </c:pt>
                <c:pt idx="14">
                  <c:v>0.43</c:v>
                </c:pt>
                <c:pt idx="15">
                  <c:v>0.13</c:v>
                </c:pt>
                <c:pt idx="16">
                  <c:v>0.2</c:v>
                </c:pt>
                <c:pt idx="17">
                  <c:v>0.45</c:v>
                </c:pt>
                <c:pt idx="18">
                  <c:v>0.13</c:v>
                </c:pt>
                <c:pt idx="19">
                  <c:v>0.34</c:v>
                </c:pt>
                <c:pt idx="20">
                  <c:v>0.19</c:v>
                </c:pt>
                <c:pt idx="21">
                  <c:v>0.18</c:v>
                </c:pt>
                <c:pt idx="2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671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58C-46F3-B71F-ADAA9EC6154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8C-46F3-B71F-ADAA9EC6154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58C-46F3-B71F-ADAA9EC6154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8C-46F3-B71F-ADAA9EC615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Faculty/Researchers</c:v>
                </c:pt>
                <c:pt idx="1">
                  <c:v>Reseach Administrators</c:v>
                </c:pt>
                <c:pt idx="2">
                  <c:v>Senior Leadership</c:v>
                </c:pt>
                <c:pt idx="3">
                  <c:v>Export Control</c:v>
                </c:pt>
                <c:pt idx="4">
                  <c:v>Legal Counsel/Legal Services</c:v>
                </c:pt>
                <c:pt idx="5">
                  <c:v>Business and Finance</c:v>
                </c:pt>
                <c:pt idx="6">
                  <c:v>Licensing/Patents/Tech Transfer/Commercialization</c:v>
                </c:pt>
                <c:pt idx="7">
                  <c:v>Human Resources Management</c:v>
                </c:pt>
                <c:pt idx="8">
                  <c:v>Controller's Office</c:v>
                </c:pt>
                <c:pt idx="9">
                  <c:v>Audit and Compliance</c:v>
                </c:pt>
                <c:pt idx="10">
                  <c:v>Travel and Safety Services</c:v>
                </c:pt>
                <c:pt idx="11">
                  <c:v>International Partnerships</c:v>
                </c:pt>
                <c:pt idx="12">
                  <c:v>Clinical Activities</c:v>
                </c:pt>
                <c:pt idx="13">
                  <c:v>Other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0.67</c:v>
                </c:pt>
                <c:pt idx="1">
                  <c:v>0.94</c:v>
                </c:pt>
                <c:pt idx="2">
                  <c:v>0.28999999999999998</c:v>
                </c:pt>
                <c:pt idx="3">
                  <c:v>0.34</c:v>
                </c:pt>
                <c:pt idx="4">
                  <c:v>0.36</c:v>
                </c:pt>
                <c:pt idx="5">
                  <c:v>0.36</c:v>
                </c:pt>
                <c:pt idx="6">
                  <c:v>0.26</c:v>
                </c:pt>
                <c:pt idx="7">
                  <c:v>0.19</c:v>
                </c:pt>
                <c:pt idx="8">
                  <c:v>0.13</c:v>
                </c:pt>
                <c:pt idx="9">
                  <c:v>0.36</c:v>
                </c:pt>
                <c:pt idx="10">
                  <c:v>0.19</c:v>
                </c:pt>
                <c:pt idx="11">
                  <c:v>0.25</c:v>
                </c:pt>
                <c:pt idx="12">
                  <c:v>0.1</c:v>
                </c:pt>
                <c:pt idx="1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671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58C-46F3-B71F-ADAA9EC6154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8C-46F3-B71F-ADAA9EC6154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58C-46F3-B71F-ADAA9EC6154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8C-46F3-B71F-ADAA9EC615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Case Studies</c:v>
                </c:pt>
                <c:pt idx="1">
                  <c:v>Best Practices</c:v>
                </c:pt>
                <c:pt idx="2">
                  <c:v>Discussion Guides</c:v>
                </c:pt>
                <c:pt idx="3">
                  <c:v>Brainstorming Outlines and Worksheets</c:v>
                </c:pt>
                <c:pt idx="4">
                  <c:v>Asset Mapping</c:v>
                </c:pt>
                <c:pt idx="5">
                  <c:v>Customizable Templates</c:v>
                </c:pt>
                <c:pt idx="6">
                  <c:v>Website Links</c:v>
                </c:pt>
                <c:pt idx="7">
                  <c:v>Successful Proposal Examples</c:v>
                </c:pt>
                <c:pt idx="8">
                  <c:v>Country/Culture Protocol Guides</c:v>
                </c:pt>
                <c:pt idx="9">
                  <c:v>Blog/Discussion Venue</c:v>
                </c:pt>
                <c:pt idx="10">
                  <c:v>Webinars/Videos</c:v>
                </c:pt>
                <c:pt idx="11">
                  <c:v>Monographs/White Papers</c:v>
                </c:pt>
                <c:pt idx="12">
                  <c:v>Other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0.52</c:v>
                </c:pt>
                <c:pt idx="1">
                  <c:v>0.85</c:v>
                </c:pt>
                <c:pt idx="2">
                  <c:v>0.43</c:v>
                </c:pt>
                <c:pt idx="3">
                  <c:v>0.34</c:v>
                </c:pt>
                <c:pt idx="4">
                  <c:v>0.26</c:v>
                </c:pt>
                <c:pt idx="5">
                  <c:v>0.69</c:v>
                </c:pt>
                <c:pt idx="6">
                  <c:v>0.65</c:v>
                </c:pt>
                <c:pt idx="7">
                  <c:v>0.48</c:v>
                </c:pt>
                <c:pt idx="8">
                  <c:v>0.43</c:v>
                </c:pt>
                <c:pt idx="9">
                  <c:v>0.24</c:v>
                </c:pt>
                <c:pt idx="10">
                  <c:v>0.41</c:v>
                </c:pt>
                <c:pt idx="11">
                  <c:v>0.13</c:v>
                </c:pt>
                <c:pt idx="1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671 responses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C-4E5E-9AB6-F1492F98E7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C-4E5E-9AB6-F1492F98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C-4E5E-9AB6-F1492F98E7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C-4E5E-9AB6-F1492F98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84-4A42-8C75-A042D9232D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84-4A42-8C75-A042D9232D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E84-4A42-8C75-A042D9232D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84-4A42-8C75-A042D9232D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84-4A42-8C75-A042D9232D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84-4A42-8C75-A042D9232D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Satisfactory</c:v>
                </c:pt>
                <c:pt idx="3">
                  <c:v>Needs Improvement</c:v>
                </c:pt>
                <c:pt idx="4">
                  <c:v>I Don't Know/Unknown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0.03</c:v>
                </c:pt>
                <c:pt idx="1">
                  <c:v>0.19</c:v>
                </c:pt>
                <c:pt idx="2">
                  <c:v>0.47</c:v>
                </c:pt>
                <c:pt idx="3">
                  <c:v>0.22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E5E-9AB6-F1492F98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41104"/>
        <c:axId val="607040712"/>
      </c:barChart>
      <c:catAx>
        <c:axId val="6070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0712"/>
        <c:crosses val="autoZero"/>
        <c:auto val="1"/>
        <c:lblAlgn val="ctr"/>
        <c:lblOffset val="100"/>
        <c:noMultiLvlLbl val="0"/>
      </c:catAx>
      <c:valAx>
        <c:axId val="60704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4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8/1/2017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8/1/2017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45000"/>
                <a:lumOff val="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8/1/2017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Research Toolkit 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Join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Q8: Which possible toolkit resources would be of the most use to you as international research resources? Select all that Apply.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96257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44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Q9: How would you evaluate the capacity of your unit/office as it relates to the management of international research (or some aspect of it)?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151900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2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Q10: How would you characterize the value of international research to the overall mission of your institution or organization?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802038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93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Q11: Which of the following descriptions best describes your unit within your institution or organization?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177215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270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Q12: For demographic purposes, please identify your institution type.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332204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959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Q13: For demographic purposes, please identify the primary mission of your institution.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059529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64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Q14: Would you like to contribute to the development of the toolkit as a stakeholder?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587592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1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17, 615 emails with the survey link distributed to SRAI </a:t>
            </a:r>
            <a:r>
              <a:rPr lang="en-US" dirty="0" err="1" smtClean="0"/>
              <a:t>listserve</a:t>
            </a:r>
            <a:r>
              <a:rPr lang="en-US" dirty="0" smtClean="0"/>
              <a:t> members</a:t>
            </a:r>
            <a:endParaRPr lang="en-US" dirty="0"/>
          </a:p>
          <a:p>
            <a:r>
              <a:rPr lang="en-US" dirty="0" smtClean="0"/>
              <a:t>19% open rate (3346 people)</a:t>
            </a:r>
            <a:endParaRPr lang="en-US" dirty="0"/>
          </a:p>
          <a:p>
            <a:r>
              <a:rPr lang="en-US" dirty="0" smtClean="0"/>
              <a:t>10% click rate (1761 people)</a:t>
            </a:r>
          </a:p>
          <a:p>
            <a:r>
              <a:rPr lang="en-US" dirty="0" smtClean="0"/>
              <a:t>Active SRAI members represented 63% of the open rate (2108 people) and 59% of the click rate (1039 people) </a:t>
            </a:r>
          </a:p>
          <a:p>
            <a:r>
              <a:rPr lang="en-US" dirty="0" smtClean="0"/>
              <a:t>There were 1021 recorded responses</a:t>
            </a:r>
          </a:p>
          <a:p>
            <a:r>
              <a:rPr lang="en-US" dirty="0" smtClean="0"/>
              <a:t>42% of respondents identified as stakeholders for the </a:t>
            </a:r>
            <a:r>
              <a:rPr lang="en-US" dirty="0"/>
              <a:t>project (427 </a:t>
            </a:r>
            <a:r>
              <a:rPr lang="en-US" dirty="0" smtClean="0"/>
              <a:t>people) from over 30 different countries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Q1: Do you manage or have exposure to international research responsibilities in your current role?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211610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Q2: Do you have an established global support operation or network that assists with international research projects in your organization?</a:t>
            </a:r>
            <a:endParaRPr lang="en-US" sz="28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288744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19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Q3: Are you a member or is your unit a part of the global support operation within your organization?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989865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61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Q4: Do you have access to online resources that can assist you develop, implement, or manage an international project?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043271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91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dirty="0" smtClean="0"/>
              <a:t>Q5: As you think about the creation of an online global research toolkit for research administrators, which topic/s relating to international research would be of the greatest value to you? Select all that apply.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997937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684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Q6: From your perspective, which of the following are the most challenging aspects of international research? Select all that apply.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80895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807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dirty="0"/>
              <a:t>Q7: Who (or what office/unit) in your institution do you believe has the greatest need for an online global research Toolkit such as the proposed resource? Select all that apply.</a:t>
            </a:r>
            <a:endParaRPr lang="en-US" sz="2500" dirty="0"/>
          </a:p>
        </p:txBody>
      </p:sp>
      <p:graphicFrame>
        <p:nvGraphicFramePr>
          <p:cNvPr id="7" name="Content Placeholder 6" descr="Clustered Column-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428731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468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401</Words>
  <Application>Microsoft Office PowerPoint</Application>
  <PresentationFormat>Custom</PresentationFormat>
  <Paragraphs>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Continental World 16x9</vt:lpstr>
      <vt:lpstr>Global Research Toolkit Survey Results</vt:lpstr>
      <vt:lpstr>Survey Overview</vt:lpstr>
      <vt:lpstr>Q1: Do you manage or have exposure to international research responsibilities in your current role?</vt:lpstr>
      <vt:lpstr>Q2: Do you have an established global support operation or network that assists with international research projects in your organization?</vt:lpstr>
      <vt:lpstr>Q3: Are you a member or is your unit a part of the global support operation within your organization?</vt:lpstr>
      <vt:lpstr>Q4: Do you have access to online resources that can assist you develop, implement, or manage an international project?</vt:lpstr>
      <vt:lpstr>Q5: As you think about the creation of an online global research toolkit for research administrators, which topic/s relating to international research would be of the greatest value to you? Select all that apply.</vt:lpstr>
      <vt:lpstr>Q6: From your perspective, which of the following are the most challenging aspects of international research? Select all that apply.</vt:lpstr>
      <vt:lpstr>Q7: Who (or what office/unit) in your institution do you believe has the greatest need for an online global research Toolkit such as the proposed resource? Select all that apply.</vt:lpstr>
      <vt:lpstr>Q8: Which possible toolkit resources would be of the most use to you as international research resources? Select all that Apply.</vt:lpstr>
      <vt:lpstr>Q9: How would you evaluate the capacity of your unit/office as it relates to the management of international research (or some aspect of it)?</vt:lpstr>
      <vt:lpstr>Q10: How would you characterize the value of international research to the overall mission of your institution or organization?</vt:lpstr>
      <vt:lpstr>Q11: Which of the following descriptions best describes your unit within your institution or organization?</vt:lpstr>
      <vt:lpstr>Q12: For demographic purposes, please identify your institution type.</vt:lpstr>
      <vt:lpstr>Q13: For demographic purposes, please identify the primary mission of your institution.</vt:lpstr>
      <vt:lpstr>Q14: Would you like to contribute to the development of the toolkit as a stakeholder?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2017-08-01T18:38:45Z</dcterms:created>
  <dcterms:modified xsi:type="dcterms:W3CDTF">2017-08-01T21:06:51Z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